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0"/>
  </p:notesMasterIdLst>
  <p:sldIdLst>
    <p:sldId id="375" r:id="rId2"/>
    <p:sldId id="479" r:id="rId3"/>
    <p:sldId id="480" r:id="rId4"/>
    <p:sldId id="481" r:id="rId5"/>
    <p:sldId id="321" r:id="rId6"/>
    <p:sldId id="486" r:id="rId7"/>
    <p:sldId id="487" r:id="rId8"/>
    <p:sldId id="488" r:id="rId9"/>
    <p:sldId id="489" r:id="rId10"/>
    <p:sldId id="499" r:id="rId11"/>
    <p:sldId id="500" r:id="rId12"/>
    <p:sldId id="501" r:id="rId13"/>
    <p:sldId id="502" r:id="rId14"/>
    <p:sldId id="503" r:id="rId15"/>
    <p:sldId id="504" r:id="rId16"/>
    <p:sldId id="496" r:id="rId17"/>
    <p:sldId id="497" r:id="rId18"/>
    <p:sldId id="505" r:id="rId19"/>
  </p:sldIdLst>
  <p:sldSz cx="12192000" cy="6858000"/>
  <p:notesSz cx="6858000" cy="9144000"/>
  <p:embeddedFontLst>
    <p:embeddedFont>
      <p:font typeface="Abadi" panose="020B0604020104020204" pitchFamily="3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Panton" panose="00000500000000000000" pitchFamily="2" charset="0"/>
      <p:regular r:id="rId28"/>
    </p:embeddedFont>
    <p:embeddedFont>
      <p:font typeface="Panton Black" panose="00000A00000000000000" pitchFamily="2" charset="0"/>
      <p:bold r:id="rId29"/>
    </p:embeddedFont>
    <p:embeddedFont>
      <p:font typeface="Panton Bold" panose="00000800000000000000" pitchFamily="2" charset="0"/>
      <p:bold r:id="rId30"/>
    </p:embeddedFont>
    <p:embeddedFont>
      <p:font typeface="Panton ExtraBold" panose="00000900000000000000" pitchFamily="2" charset="0"/>
      <p:bold r:id="rId31"/>
    </p:embeddedFont>
    <p:embeddedFont>
      <p:font typeface="Perpetua Titling MT" panose="02020502060505020804" pitchFamily="18" charset="0"/>
      <p:regular r:id="rId32"/>
      <p:bold r:id="rId3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A8F"/>
    <a:srgbClr val="FFD93A"/>
    <a:srgbClr val="FFDF5C"/>
    <a:srgbClr val="E9B616"/>
    <a:srgbClr val="CC410E"/>
    <a:srgbClr val="A18D32"/>
    <a:srgbClr val="F2B800"/>
    <a:srgbClr val="F37045"/>
    <a:srgbClr val="43A149"/>
    <a:srgbClr val="2B7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adier Lima Santos" userId="0434de8674cb0d30" providerId="LiveId" clId="{33F3852A-289C-4E3B-9C13-BA9FC5E694C8}"/>
    <pc:docChg chg="modSld">
      <pc:chgData name="Daladier Lima Santos" userId="0434de8674cb0d30" providerId="LiveId" clId="{33F3852A-289C-4E3B-9C13-BA9FC5E694C8}" dt="2023-08-24T12:04:39.884" v="0" actId="207"/>
      <pc:docMkLst>
        <pc:docMk/>
      </pc:docMkLst>
      <pc:sldChg chg="modSp mod">
        <pc:chgData name="Daladier Lima Santos" userId="0434de8674cb0d30" providerId="LiveId" clId="{33F3852A-289C-4E3B-9C13-BA9FC5E694C8}" dt="2023-08-24T12:04:39.884" v="0" actId="207"/>
        <pc:sldMkLst>
          <pc:docMk/>
          <pc:sldMk cId="239925401" sldId="479"/>
        </pc:sldMkLst>
        <pc:spChg chg="mod">
          <ac:chgData name="Daladier Lima Santos" userId="0434de8674cb0d30" providerId="LiveId" clId="{33F3852A-289C-4E3B-9C13-BA9FC5E694C8}" dt="2023-08-24T12:04:39.884" v="0" actId="207"/>
          <ac:spMkLst>
            <pc:docMk/>
            <pc:sldMk cId="239925401" sldId="479"/>
            <ac:spMk id="10" creationId="{EBAADCA0-0665-3DC2-A843-BDC7AA50963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8EB7-819F-4CC0-8E6D-7BFDDD1BD806}" type="datetimeFigureOut">
              <a:rPr lang="pt-BR" smtClean="0"/>
              <a:t>24/08/2023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07D82-7707-4FCB-A08B-4D5DDDFFC9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16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FE027-5024-42C6-98BF-BE749538F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40D54-925A-4CF1-B638-F763157E8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A7143A-6ABC-4A32-A358-16AEBE98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5B3F-AD4E-4C17-814F-5780968DF460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04D0AD-24FC-4BBE-9ACB-0E000286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469B52-04A9-4A6B-8498-78E9795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74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5298C-57A4-4548-AF5B-FA6C813F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37ED1-7D64-4631-9EB5-79395A37B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7A7621-5A68-4F20-8540-9B417CFF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244A1-0D00-41E2-BEE1-85C11E540780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A33F5-A384-492C-BFB6-5B05582F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897E31-6691-47AB-A6A3-869A4CC1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84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C5BE3-4374-41D1-89E0-AA4F1226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CD6770-41C0-4A15-90FD-B3CC537E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FA965-F8B7-4900-B23A-A10A9546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7EE8-B872-40FB-9A3A-A366C8F6E45F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BC919-2974-4A24-A51C-2C8E3EC5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E3297-B333-4929-9275-8BF114EA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38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85F2D-A3D1-4384-86D0-A5DDCD3F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924F4A-AFA4-4F39-A4A7-CCE1C446B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263124-772C-465F-87C3-C4A64B063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ED67D6-609F-4728-915A-999578D3A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5DFE-4D2C-4A80-8358-E5A69B8C7A76}" type="datetime1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81532B-1E25-4006-B97E-E8B273D7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F884AD-BD6E-42E3-9E31-78B0B2FA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84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6FF61-C5C7-4E63-BF9F-74DEDD8B4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E62790-7D83-4A29-9700-F01809991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8CC9F8-057C-4C8B-BDE7-381BF3E56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FCBA83-ED09-4F68-9E64-481E07023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0F7F30B-367E-4A55-AB23-BE7E0A684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E1AF02-F3E1-46CC-90B2-7BBDCF11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CE8-B676-4CB4-A9B9-B4EAE1357C55}" type="datetime1">
              <a:rPr lang="pt-BR" smtClean="0"/>
              <a:t>24/08/2023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D240BA-0F99-4D6F-9569-E2479384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79DEBF-CA7E-46D9-9DB6-E44E0042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3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2A8A0-6748-43ED-9D73-3253FE36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EF9798-2D08-46BC-A419-70C315FA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1FBE-5BF2-404F-B978-64812FFED387}" type="datetime1">
              <a:rPr lang="pt-BR" smtClean="0"/>
              <a:t>24/08/2023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A3EC5-776C-4932-9E36-26AA214A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DEA40-5BF8-4098-8509-E0C26BF9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00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3269FE-4985-4536-AF19-4FD2C2F1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6DEE-AF54-40AA-8CE1-B77BF367E9DE}" type="datetime1">
              <a:rPr lang="pt-BR" smtClean="0"/>
              <a:t>24/08/2023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274DAF-98B1-4ADC-8B0A-181BE2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C8563B-22E8-4CBB-910A-4640A703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0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E5F34-6927-4E35-B92D-B9BAFFDC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6385A8-037A-4DE6-8BEF-E04FB494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6E3B66-6D06-475D-8FFE-ACB7D9ED5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8C1FCC-A378-416C-8B47-07337721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D33A-98E5-482E-BA52-59B13740C021}" type="datetime1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AF09FF-2A62-4281-A7F9-B7BBD0F4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6ED08A-2A91-4EDE-A133-9F9D7C25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7AD92-9829-433D-81B4-36D00627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8EBFF2-68D1-4E3C-91B7-2BE375078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8437FF-EA57-4884-A75F-5EF6C219C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5E310F-2BA4-40D0-9990-8413C15C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F84D-7D24-473D-A986-97D982930F78}" type="datetime1">
              <a:rPr lang="pt-BR" smtClean="0"/>
              <a:t>24/08/2023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BE13DC-5C1F-4B71-B1AB-9EC92C1E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6431ED-90BC-41DC-AA13-A2D20104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6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CC06A-3EEF-4A85-93AD-61F25569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5DB31A-6520-48BF-8355-502694F91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8FEA5-44AA-42D4-BC58-7694FC79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0AFE-079A-4480-87D2-270F1D71A273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6B41C-D6CF-4027-9DB8-157B144E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F1F7E1-AE36-43DE-B3F3-7F3CFDAF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63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FD1CEA-90E9-4068-94D4-42A4D42B4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B8A3A-69D3-4273-9C3A-C222B99C9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10952-C1EE-4009-9E34-72485F0F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84B5-1BB1-41E9-B425-A0665E38AA91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7D638-802C-4492-9B35-E950FB94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D6927-87F7-4C9F-AA16-4A167284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3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4E2EC4-DD90-4959-AE32-84DA68EF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86AD29-3C54-48C1-9588-4E07C5C22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16C88-E957-44FB-92CA-581F824D8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3D36-8A46-484C-8BB4-D1D966C3F06B}" type="datetime1">
              <a:rPr lang="pt-BR" smtClean="0"/>
              <a:t>24/08/2023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EF15-AE7D-4589-A41D-DFE133E3D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3DB736-EA34-4D3C-9D09-AF121C602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4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9B2D1C43-E6DC-3C8E-EF56-8FC5CD915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AD59142-29E4-BA8B-5E64-A88878012E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8543" y="3703289"/>
            <a:ext cx="8116177" cy="1672275"/>
          </a:xfrm>
        </p:spPr>
        <p:txBody>
          <a:bodyPr>
            <a:normAutofit/>
          </a:bodyPr>
          <a:lstStyle/>
          <a:p>
            <a:r>
              <a:rPr lang="pt-BR" sz="5400" b="1" cap="all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Panton ExtraBold" panose="00000900000000000000" pitchFamily="50" charset="0"/>
              </a:rPr>
              <a:t>UMA VISÃO BÍBLICA DO CORPO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3C0F29B-7452-4F9E-8260-3E9A7309751E}"/>
              </a:ext>
            </a:extLst>
          </p:cNvPr>
          <p:cNvSpPr txBox="1"/>
          <p:nvPr/>
        </p:nvSpPr>
        <p:spPr>
          <a:xfrm>
            <a:off x="6017395" y="258768"/>
            <a:ext cx="142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Panton" panose="00000500000000000000" pitchFamily="2" charset="0"/>
              </a:rPr>
              <a:t>Lição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FE9E587-373F-4F8E-90F7-82331003FBDA}"/>
              </a:ext>
            </a:extLst>
          </p:cNvPr>
          <p:cNvSpPr txBox="1"/>
          <p:nvPr/>
        </p:nvSpPr>
        <p:spPr>
          <a:xfrm>
            <a:off x="10691848" y="132145"/>
            <a:ext cx="138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anton ExtraBold" panose="00000900000000000000" pitchFamily="50" charset="0"/>
              </a:rPr>
              <a:t>27/08/2023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5AA750-A48E-4C57-8AAE-8A7D4ACD2F67}"/>
              </a:ext>
            </a:extLst>
          </p:cNvPr>
          <p:cNvSpPr txBox="1"/>
          <p:nvPr/>
        </p:nvSpPr>
        <p:spPr>
          <a:xfrm>
            <a:off x="6167880" y="658535"/>
            <a:ext cx="4385309" cy="315471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accent1">
                    <a:lumMod val="75000"/>
                  </a:schemeClr>
                </a:solidFill>
                <a:latin typeface="Panton Black" panose="00000A00000000000000" pitchFamily="2" charset="0"/>
              </a:rPr>
              <a:t>09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8B63FD8-2966-0566-EE9D-6F30A003D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5F73D9C-AEB9-2233-100F-C3FFD50C5B80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pic>
        <p:nvPicPr>
          <p:cNvPr id="1026" name="Picture 2" descr="REVISTA EBD ADULTO PROFESSOR 3° TRIMESTRE 2023, Livraria Bereia">
            <a:extLst>
              <a:ext uri="{FF2B5EF4-FFF2-40B4-BE49-F238E27FC236}">
                <a16:creationId xmlns:a16="http://schemas.microsoft.com/office/drawing/2014/main" id="{1A5D6B8F-3CF5-BB82-9121-15D36598E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66" y="357467"/>
            <a:ext cx="3193564" cy="4325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A01EC8CE-8863-5511-5524-05DDD429B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Mas o corpo não é para a prostituição, senão para o Senhor, e o Senhor para o corpo (1 Co 6.13b)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553200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6864722" y="2569058"/>
            <a:ext cx="1552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O corpo é o templo do Espírito Santo e, por isso, deve ser conservado em santificação até a volta de Cristo.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Coríntios 6:12-20</a:t>
            </a:r>
            <a:endParaRPr lang="pt-BR" sz="18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8677EFD-C7F5-B3ED-DEE0-66F18B980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CF01E52-4540-2198-D716-71E67B418A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391B468-BB11-8F7D-373B-C164D96AC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59C4079-3226-18FB-618B-5B3DC8424F23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</p:spTree>
    <p:extLst>
      <p:ext uri="{BB962C8B-B14F-4D97-AF65-F5344CB8AC3E}">
        <p14:creationId xmlns:p14="http://schemas.microsoft.com/office/powerpoint/2010/main" val="23992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1FC5C2F0-02C9-50EF-E38C-6410A1228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17859" y="2459740"/>
            <a:ext cx="16504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Mas o corpo não é para a prostituição, senão para o Senhor, e o Senhor para o corpo (1 Co 6.13b)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380217" y="457200"/>
            <a:ext cx="6071425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380218" y="740953"/>
            <a:ext cx="623454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2532209" y="2569058"/>
            <a:ext cx="58135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O corpo é o templo do Espírito Santo e, por isso, deve ser conservado em santificação até a volta de Cristo.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Coríntios 6:12-20</a:t>
            </a:r>
            <a:endParaRPr lang="pt-BR" sz="18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6391723-6F1A-6A39-F8E5-14C7672E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95" y="183557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6B58D80-5EC4-20D4-DEFC-42350D8CFAB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274146A-CDB3-9330-F0E6-092CF96C0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DD1C7B9-59C4-5B6A-5AB9-EAD159A8CCAB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50316AE-37BB-2075-20CC-9436CED48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38FFA55B-5C14-522A-B52D-775D368C9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468A1281-0FD5-B83C-A20E-B2D1245D98A6}"/>
                </a:ext>
              </a:extLst>
            </p:cNvPr>
            <p:cNvSpPr txBox="1"/>
            <p:nvPr/>
          </p:nvSpPr>
          <p:spPr>
            <a:xfrm>
              <a:off x="9085171" y="6447102"/>
              <a:ext cx="3065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SEARA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091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C9A22983-B0AC-ABF7-D32B-6119C31C2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391736" y="2459740"/>
            <a:ext cx="16765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Mas o corpo não é para a prostituição, senão para o Senhor, e o Senhor para o corpo (1 Co 6.13b)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4136582" y="457200"/>
            <a:ext cx="6093061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4202744" y="740953"/>
            <a:ext cx="6026900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4455886" y="2569058"/>
            <a:ext cx="55009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>
                <a:latin typeface="Panton Bold" panose="00000800000000000000" pitchFamily="2" charset="0"/>
              </a:rPr>
              <a:t>1 Coríntios 6:12-20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2276D9F-3954-2639-2161-C2512719D8AE}"/>
              </a:ext>
            </a:extLst>
          </p:cNvPr>
          <p:cNvSpPr/>
          <p:nvPr/>
        </p:nvSpPr>
        <p:spPr>
          <a:xfrm>
            <a:off x="235409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5">
            <a:extLst>
              <a:ext uri="{FF2B5EF4-FFF2-40B4-BE49-F238E27FC236}">
                <a16:creationId xmlns:a16="http://schemas.microsoft.com/office/drawing/2014/main" id="{2950A969-E9E8-C987-2232-16D99A2F9E64}"/>
              </a:ext>
            </a:extLst>
          </p:cNvPr>
          <p:cNvSpPr txBox="1">
            <a:spLocks/>
          </p:cNvSpPr>
          <p:nvPr/>
        </p:nvSpPr>
        <p:spPr>
          <a:xfrm>
            <a:off x="2104732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6F61CB-3CF3-29B4-D336-094992C51700}"/>
              </a:ext>
            </a:extLst>
          </p:cNvPr>
          <p:cNvSpPr txBox="1"/>
          <p:nvPr/>
        </p:nvSpPr>
        <p:spPr>
          <a:xfrm>
            <a:off x="2416254" y="2569058"/>
            <a:ext cx="15869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O corpo é o templo do Espírito Santo e, por isso, deve ser conservado em santificação até a volta de Cristo.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7BCB1C0-9541-155C-33AA-144BF2F2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77700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5">
            <a:extLst>
              <a:ext uri="{FF2B5EF4-FFF2-40B4-BE49-F238E27FC236}">
                <a16:creationId xmlns:a16="http://schemas.microsoft.com/office/drawing/2014/main" id="{5054B53F-E311-A32F-9F47-8B7FC9071E44}"/>
              </a:ext>
            </a:extLst>
          </p:cNvPr>
          <p:cNvSpPr txBox="1">
            <a:spLocks/>
          </p:cNvSpPr>
          <p:nvPr/>
        </p:nvSpPr>
        <p:spPr>
          <a:xfrm>
            <a:off x="311523" y="663917"/>
            <a:ext cx="1909163" cy="14479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  <a:endParaRPr lang="pt-BR" sz="2400" dirty="0">
              <a:solidFill>
                <a:schemeClr val="tx2">
                  <a:lumMod val="40000"/>
                  <a:lumOff val="60000"/>
                </a:schemeClr>
              </a:solidFill>
              <a:latin typeface="Panton ExtraBold" panose="00000900000000000000" pitchFamily="50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1A3478B-2BB7-BCC7-B6C2-7C2A71EC9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2673903-A3DC-FE0B-BA83-7074963B92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861FA5F-C715-C9A3-D50F-E3F6ADC687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B9FB850-73B2-AA39-3C1C-FCEA57C302B3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</p:spTree>
    <p:extLst>
      <p:ext uri="{BB962C8B-B14F-4D97-AF65-F5344CB8AC3E}">
        <p14:creationId xmlns:p14="http://schemas.microsoft.com/office/powerpoint/2010/main" val="1148114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444DBCF7-CC6C-9A3A-E3CB-1F11A9638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9" y="1790488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E261B1F3-8AB4-23E1-F0F4-E1166C3E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9" y="2890070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056DDC3E-CBC8-DEFB-7F60-54CB51E298FD}"/>
              </a:ext>
            </a:extLst>
          </p:cNvPr>
          <p:cNvSpPr/>
          <p:nvPr/>
        </p:nvSpPr>
        <p:spPr>
          <a:xfrm>
            <a:off x="1414608" y="2033376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1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OBJETIVOS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300180" y="3666277"/>
            <a:ext cx="3214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chemeClr val="accent1"/>
                </a:solidFill>
                <a:latin typeface="Panton Bold" panose="00000800000000000000" pitchFamily="2" charset="0"/>
              </a:rPr>
              <a:t>Ensinar a criação do ser humano</a:t>
            </a:r>
            <a:endParaRPr lang="pt-BR" sz="3000" dirty="0">
              <a:latin typeface="Panton Bold" panose="00000800000000000000" pitchFamily="2" charset="0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4EC6E51-DA7A-6757-55F4-18A38BD7FFAF}"/>
              </a:ext>
            </a:extLst>
          </p:cNvPr>
          <p:cNvSpPr/>
          <p:nvPr/>
        </p:nvSpPr>
        <p:spPr>
          <a:xfrm>
            <a:off x="3696555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4">
            <a:extLst>
              <a:ext uri="{FF2B5EF4-FFF2-40B4-BE49-F238E27FC236}">
                <a16:creationId xmlns:a16="http://schemas.microsoft.com/office/drawing/2014/main" id="{5E99FE09-523D-B8E8-2FD9-14241625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55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1B7B7D4C-8EE6-8909-18D8-867438E9F48C}"/>
              </a:ext>
            </a:extLst>
          </p:cNvPr>
          <p:cNvSpPr/>
          <p:nvPr/>
        </p:nvSpPr>
        <p:spPr>
          <a:xfrm>
            <a:off x="4810984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2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70E4088-E97A-1486-DC75-A0B9D837CBD2}"/>
              </a:ext>
            </a:extLst>
          </p:cNvPr>
          <p:cNvSpPr txBox="1"/>
          <p:nvPr/>
        </p:nvSpPr>
        <p:spPr>
          <a:xfrm>
            <a:off x="3681904" y="3659182"/>
            <a:ext cx="3214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chemeClr val="accent1"/>
                </a:solidFill>
                <a:latin typeface="Panton Bold" panose="00000800000000000000" pitchFamily="2" charset="0"/>
              </a:rPr>
              <a:t>Expor a visão bíblica do corpo</a:t>
            </a:r>
            <a:endParaRPr lang="pt-BR" sz="3000" dirty="0">
              <a:latin typeface="Panton Bold" panose="00000800000000000000" pitchFamily="2" charset="0"/>
            </a:endParaRP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6FF0218E-07EA-9320-BF45-AD9A0F5AD1E2}"/>
              </a:ext>
            </a:extLst>
          </p:cNvPr>
          <p:cNvSpPr/>
          <p:nvPr/>
        </p:nvSpPr>
        <p:spPr>
          <a:xfrm>
            <a:off x="7092931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358804B5-2A9B-13F7-9DD2-FE89BC6D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31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5F061288-B7A0-0A55-39F2-30EAFDB91500}"/>
              </a:ext>
            </a:extLst>
          </p:cNvPr>
          <p:cNvSpPr/>
          <p:nvPr/>
        </p:nvSpPr>
        <p:spPr>
          <a:xfrm>
            <a:off x="8207360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DB7E470-0E5B-CA82-6AEB-F711BDB7C232}"/>
              </a:ext>
            </a:extLst>
          </p:cNvPr>
          <p:cNvSpPr txBox="1"/>
          <p:nvPr/>
        </p:nvSpPr>
        <p:spPr>
          <a:xfrm>
            <a:off x="7092932" y="3659182"/>
            <a:ext cx="3214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chemeClr val="accent1"/>
                </a:solidFill>
                <a:latin typeface="Panton Bold" panose="00000800000000000000" pitchFamily="2" charset="0"/>
              </a:rPr>
              <a:t>Contrapor a visão secular do corpo</a:t>
            </a:r>
            <a:endParaRPr lang="pt-BR" sz="3000" dirty="0">
              <a:latin typeface="Panton Bold" panose="000008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F2C5F8-3B0A-436E-229A-EE514858D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92F0D8A7-1795-1B6C-13A5-0B1E68A08049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B5EC5E0-D5B5-DD44-89E6-77B4B368B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76AD497-A7A5-F985-4AF1-AB0A2FE25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4C1232C-C36F-8DCD-0168-7C0F8EC9B473}"/>
                </a:ext>
              </a:extLst>
            </p:cNvPr>
            <p:cNvSpPr txBox="1"/>
            <p:nvPr/>
          </p:nvSpPr>
          <p:spPr>
            <a:xfrm>
              <a:off x="9085171" y="6447102"/>
              <a:ext cx="3065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SEARA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1517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AF4CCE04-0298-8C8E-E871-278BF0874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612979" y="2040692"/>
            <a:ext cx="75440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" panose="00000500000000000000" pitchFamily="2" charset="0"/>
              </a:rPr>
              <a:t>Deus criou o ser humano para o louvor da sua glória (1 Co 6.20). Em vista disso, Ele espera do homem regenerado uma vida de santidade (1 </a:t>
            </a:r>
            <a:r>
              <a:rPr lang="pt-BR" sz="2400" dirty="0" err="1">
                <a:latin typeface="Panton" panose="00000500000000000000" pitchFamily="2" charset="0"/>
              </a:rPr>
              <a:t>Pe</a:t>
            </a:r>
            <a:r>
              <a:rPr lang="pt-BR" sz="2400" dirty="0">
                <a:latin typeface="Panton" panose="00000500000000000000" pitchFamily="2" charset="0"/>
              </a:rPr>
              <a:t> 1.15). Contudo, os conceitos secularistas propagam uma forma de vida independente dos preceitos divinos. Nesta lição, vamos estudar a criação do homem e as características do corpo humano nas Escrituras e correlacionar esse tema com a visão secular do corpo hoje. Nossa finalidade é apresentar a visão bíblica do corpo, seu propósito e sua glorificação final.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434115" y="235713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Corpo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65EE57C-BB8A-083E-9DC6-BCA0D474BE34}"/>
              </a:ext>
            </a:extLst>
          </p:cNvPr>
          <p:cNvSpPr/>
          <p:nvPr/>
        </p:nvSpPr>
        <p:spPr>
          <a:xfrm>
            <a:off x="8427857" y="3144610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Santidade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D5EFD89-C489-B975-141C-C62313384F66}"/>
              </a:ext>
            </a:extLst>
          </p:cNvPr>
          <p:cNvSpPr/>
          <p:nvPr/>
        </p:nvSpPr>
        <p:spPr>
          <a:xfrm>
            <a:off x="8434115" y="3959971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Escrituras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EF695BB-B043-A344-00B8-D3E7D030A62B}"/>
              </a:ext>
            </a:extLst>
          </p:cNvPr>
          <p:cNvSpPr/>
          <p:nvPr/>
        </p:nvSpPr>
        <p:spPr>
          <a:xfrm>
            <a:off x="8452264" y="476138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Glorificação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133577-74ED-858A-4A0B-FB02FFE64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05D25B1C-C553-7F91-C69E-263160E8EBF0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F52122DB-6EF1-B2A0-A8E2-BA306EFA3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AE25066A-8DEC-FA84-D655-A26E87BF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A5447F5-2360-123D-9499-683B813F2E59}"/>
                </a:ext>
              </a:extLst>
            </p:cNvPr>
            <p:cNvSpPr txBox="1"/>
            <p:nvPr/>
          </p:nvSpPr>
          <p:spPr>
            <a:xfrm>
              <a:off x="9085171" y="6447102"/>
              <a:ext cx="3065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SEARA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2679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CC3E1E1F-80AE-6690-16DD-58562B6A7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1. A origem da raça humana. 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homem é o único ser vivo criado à imagem e semelhança de Deus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1.26,27). Por isso, nossa Declaração de Fé ensina que fomos criados por um ato sobrenatural, imediato, e não por um processo evolutivo. Assim, o homem </a:t>
            </a:r>
            <a:r>
              <a:rPr lang="he-IL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אָדָם (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lê-se, adam) foi formado do pó úmido da terra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2.7). Interessante notar que o uso do hebraico </a:t>
            </a:r>
            <a:r>
              <a:rPr lang="he-IL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אָדָם 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denota nome próprio, mas também genérico, significando “homens” e “humanidade”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73.5; 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31.3).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constituição do ser humano.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Nossa Declaração de Fé professa que a natureza humana consiste numa parte externa, o corpo ou a carne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6.3;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78.39), chamada de “homem exterior”; e uma parte interna, denominada de “homem interior”, composta de espírito e alma (2 Co 4.16; 1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5.23). Es</a:t>
            </a:r>
            <a:endParaRPr lang="pt-BR" sz="1600" dirty="0">
              <a:solidFill>
                <a:schemeClr val="bg1">
                  <a:lumMod val="6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043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Queda e restauração humana.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revela que todas as áreas de nosso ser foram afetadas pelo pecado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Rm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7.20-23). Conforme a Teologia Sistemática: uma perspectiva pentecostal, embora constituído de três substâncias, se o ser humano for afetado em um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</p:spTree>
    <p:extLst>
      <p:ext uri="{BB962C8B-B14F-4D97-AF65-F5344CB8AC3E}">
        <p14:creationId xmlns:p14="http://schemas.microsoft.com/office/powerpoint/2010/main" val="17712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B8CFFE9A-AAA0-FDD9-35DE-6DE8BCCD0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constituição do ser humano.</a:t>
            </a:r>
            <a:r>
              <a:rPr lang="pt-BR" sz="1800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Nossa Declaração de Fé professa que a natureza humana consiste numa parte externa, o corpo ou a carne (</a:t>
            </a:r>
            <a:r>
              <a:rPr lang="pt-BR" sz="18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6.3; </a:t>
            </a:r>
            <a:r>
              <a:rPr lang="pt-BR" sz="18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78.39), chamada de “homem exterior”; e uma parte interna, denominada de “homem interior”, composta de espírito e alma (2 Co 4.16; 1 </a:t>
            </a:r>
            <a:r>
              <a:rPr lang="pt-BR" sz="18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5.23). Essa constituição humana é denominada de tricotomia, isto é, três substâncias: espírito, alma e corpo (</a:t>
            </a:r>
            <a:r>
              <a:rPr lang="pt-BR" sz="18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4.12). Exemplo dessa estrutura pode ser observada na pessoa de Cristo (</a:t>
            </a:r>
            <a:r>
              <a:rPr lang="pt-BR" sz="18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</a:t>
            </a:r>
            <a:r>
              <a:rPr lang="pt-BR" sz="18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23.46; 24.39).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A origem da raça humana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O homem é o único ser vivo criado à imagem e semelhança de Deus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1.26,27). Por isso, nossa Declaração de Fé ensina que fomos criados por um ato sobrenatural, imediato, e não por um processo evolutivo. Assim, o homem </a:t>
            </a:r>
            <a:r>
              <a:rPr lang="he-IL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אָדָם (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lê-se, adam) foi forma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25464" y="740953"/>
            <a:ext cx="1754499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153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Queda e restauração humana.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revela que todas as áreas de nosso ser foram afetadas pelo pecado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Rm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7.20-23). Conforme a Teologia Sistemática: uma perspectiva pentecostal, embora constituído de três substâncias, se o ser humano for afetado em um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</p:spTree>
    <p:extLst>
      <p:ext uri="{BB962C8B-B14F-4D97-AF65-F5344CB8AC3E}">
        <p14:creationId xmlns:p14="http://schemas.microsoft.com/office/powerpoint/2010/main" val="246172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267534D4-2F0D-92ED-755C-A4B71F620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300992" y="740953"/>
            <a:ext cx="1598281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A origem da raça humana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O homem é o único ser vivo criado à imagem e semelhança de Deus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1.26,27). Por isso, nossa Declaração de Fé ensina que fomos criados por um ato sobrenatural, imediato, e não por um processo evolutivo. Assim, o homem </a:t>
            </a:r>
            <a:r>
              <a:rPr lang="he-IL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אָדָם (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lê-se, adam) foi forma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124021" y="756426"/>
            <a:ext cx="15720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A CRIAÇÃO DO SER HUMANO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constituição do ser humano.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Nossa Declaração de Fé professa que a natureza humana consiste numa parte externa, o corpo ou a carne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6.3;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78.39), chamada de “homem exterior”; e uma parte interna, denominada de “homem interior”, composta de espírito e alma (2 Co 4.16; 1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5.23). Es</a:t>
            </a:r>
            <a:endParaRPr lang="pt-BR" sz="1600" dirty="0">
              <a:solidFill>
                <a:schemeClr val="bg1">
                  <a:lumMod val="65000"/>
                </a:schemeClr>
              </a:solidFill>
              <a:latin typeface="Panton Bold" panose="00000800000000000000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3. Queda e restauração. </a:t>
            </a:r>
            <a:r>
              <a:rPr lang="pt-BR" sz="2000" dirty="0">
                <a:latin typeface="Panton" panose="00000500000000000000" pitchFamily="2" charset="0"/>
              </a:rPr>
              <a:t>A Bíblia revela que todas as áreas de nosso ser foram afetadas pelo pecado (</a:t>
            </a:r>
            <a:r>
              <a:rPr lang="pt-BR" sz="2000" dirty="0" err="1">
                <a:latin typeface="Panton" panose="00000500000000000000" pitchFamily="2" charset="0"/>
              </a:rPr>
              <a:t>Rm</a:t>
            </a:r>
            <a:r>
              <a:rPr lang="pt-BR" sz="2000" dirty="0">
                <a:latin typeface="Panton" panose="00000500000000000000" pitchFamily="2" charset="0"/>
              </a:rPr>
              <a:t> 7.20-23). Conforme a Teologia Sistemática: uma perspectiva pentecostal, embora constituído de três substâncias, se o ser humano for afetado em um elemento de sua constituição humana, ele será afetado inteiramente. Nessa perspectiva, a vida espiritual não pode estar desassociada de seu corpo: “glorificai, pois, a Deus no vosso corpo e no vosso espírito, os quais pertencem a Deus” (1 Co 6.20). 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12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4B4B5CCF-9E3D-82EF-C34C-FE4173518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Templo do Espírito Santo. 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Escritura declara que “o corpo não é para a prostituição, senão para o Senhor” (1 Co 6.13b). Isso significa que o corpo pertence ao Criador e a Ele deve estar unido (1 Co 6.17). Nesse sentido, essa parte material do salvo deve ser santa e usada para glorificar a Deus (1 Co 6.20b).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76672"/>
            <a:ext cx="16043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Glorificado na ressurreição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A ressurreição de Cristo aniquilou o império da morte (</a:t>
            </a:r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Hb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2.14,15) e garantiu a nossa ressurreição (1 Co 6.14; 2 Co 4.14). Entre a morte e a ressurreição há um estado intermediário, onde a parte imaterial do ser humano subsiste de modo consciente (</a:t>
            </a:r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Lc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9.28-31; 16.22-31). Contudo, o nosso corpo carnal não pode herdar o Reino d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 Bold" panose="00000800000000000000" pitchFamily="2" charset="0"/>
              </a:rPr>
              <a:t>1. Parte exterior do homem. </a:t>
            </a:r>
            <a:r>
              <a:rPr lang="pt-BR" sz="2200" dirty="0">
                <a:latin typeface="Panton" panose="00000500000000000000" pitchFamily="2" charset="0"/>
              </a:rPr>
              <a:t>O termo corpo (do grego </a:t>
            </a:r>
            <a:r>
              <a:rPr lang="pt-BR" sz="2200" dirty="0" err="1">
                <a:latin typeface="Panton" panose="00000500000000000000" pitchFamily="2" charset="0"/>
              </a:rPr>
              <a:t>σῶμ</a:t>
            </a:r>
            <a:r>
              <a:rPr lang="pt-BR" sz="2200" dirty="0">
                <a:latin typeface="Panton" panose="00000500000000000000" pitchFamily="2" charset="0"/>
              </a:rPr>
              <a:t>α, lê-se sôma) normalmente identifica a parte exterior do ser humano (Mt 10.28; 1 Co 15.38). O termo carne (do grego, </a:t>
            </a:r>
            <a:r>
              <a:rPr lang="pt-BR" sz="2200" dirty="0" err="1">
                <a:latin typeface="Panton" panose="00000500000000000000" pitchFamily="2" charset="0"/>
              </a:rPr>
              <a:t>σάρξ</a:t>
            </a:r>
            <a:r>
              <a:rPr lang="pt-BR" sz="2200" dirty="0">
                <a:latin typeface="Panton" panose="00000500000000000000" pitchFamily="2" charset="0"/>
              </a:rPr>
              <a:t> lê-se </a:t>
            </a:r>
            <a:r>
              <a:rPr lang="pt-BR" sz="2200" dirty="0" err="1">
                <a:latin typeface="Panton" panose="00000500000000000000" pitchFamily="2" charset="0"/>
              </a:rPr>
              <a:t>sarx</a:t>
            </a:r>
            <a:r>
              <a:rPr lang="pt-BR" sz="2200" dirty="0">
                <a:latin typeface="Panton" panose="00000500000000000000" pitchFamily="2" charset="0"/>
              </a:rPr>
              <a:t>), quando se refere ao homem físico, inclui a sua dimensão exterior (</a:t>
            </a:r>
            <a:r>
              <a:rPr lang="pt-BR" sz="2200" dirty="0" err="1">
                <a:latin typeface="Panton" panose="00000500000000000000" pitchFamily="2" charset="0"/>
              </a:rPr>
              <a:t>Lc</a:t>
            </a:r>
            <a:r>
              <a:rPr lang="pt-BR" sz="2200" dirty="0">
                <a:latin typeface="Panton" panose="00000500000000000000" pitchFamily="2" charset="0"/>
              </a:rPr>
              <a:t> 24.39; At 2.31). Ambos os termos indicam a parte visível e material da natureza humana. O corpo é o invólucro da parte imaterial do ser humano; ele envelhece e morre, ocasião em que alma e espírito o deixam (</a:t>
            </a:r>
            <a:r>
              <a:rPr lang="pt-BR" sz="2200" dirty="0" err="1">
                <a:latin typeface="Panton" panose="00000500000000000000" pitchFamily="2" charset="0"/>
              </a:rPr>
              <a:t>Gn</a:t>
            </a:r>
            <a:r>
              <a:rPr lang="pt-BR" sz="2200" dirty="0">
                <a:latin typeface="Panton" panose="00000500000000000000" pitchFamily="2" charset="0"/>
              </a:rPr>
              <a:t> 35.18; </a:t>
            </a:r>
            <a:r>
              <a:rPr lang="pt-BR" sz="2200" dirty="0" err="1">
                <a:latin typeface="Panton" panose="00000500000000000000" pitchFamily="2" charset="0"/>
              </a:rPr>
              <a:t>Tg</a:t>
            </a:r>
            <a:r>
              <a:rPr lang="pt-BR" sz="2200" dirty="0">
                <a:latin typeface="Panton" panose="00000500000000000000" pitchFamily="2" charset="0"/>
              </a:rPr>
              <a:t> 2.26).</a:t>
            </a:r>
            <a:endParaRPr lang="pt-BR" sz="22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002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1D40F43E-23F9-2413-9B99-408DCA517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369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Templo do Espírito Santo. 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Escritura declara que “o corpo não é para a prostituição, senão para o Senhor” (1 Co 6.13b). Isso significa que o corpo pertence ao Criador e a Ele deve estar unido (1 Co 6.17). Nesse sentido, essa parte material do salvo deve ser santa e usada para glorificar a Deus (1 Co 6.20b). Em 1 Coríntios 6, lemos que os corpos dos salvos são metaforicamente membros do Corpo de Cristo (1 Co 6.15; cf. 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Rm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12.4,5). Por isso, eles não devem praticar atos imorais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Rm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6.13,19; 1 Co 6.15,16).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1. Parte exterior do homem.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termo corpo (do grego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σῶμ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α, lê-se sôma) normalmente identifica a parte exterior do ser humano (Mt 10.28; 1 Co 15.38). O termo carne (do grego,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σάρξ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lê-se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sarx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), quando se refere ao homem físico, inclui a sua dimensão exterior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Lc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24.39; At 2.31). 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76264" y="740953"/>
            <a:ext cx="163828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490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Glorificado na ressurreição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A ressurreição de Cristo aniquilou o império da morte (</a:t>
            </a:r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Hb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2.14,15) e garantiu a nossa ressurreição (1 Co 6.14; 2 Co 4.14). Entre a morte e a ressurreição há um estado intermediário, onde a parte imaterial do ser humano subsiste de modo consciente (</a:t>
            </a:r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Lc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9.28-31; 16.22-31). Contudo, o nosso corpo carnal não pode herdar o Reino d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</p:spTree>
    <p:extLst>
      <p:ext uri="{BB962C8B-B14F-4D97-AF65-F5344CB8AC3E}">
        <p14:creationId xmlns:p14="http://schemas.microsoft.com/office/powerpoint/2010/main" val="3228228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814D1719-E183-1496-F453-EA64D919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1. Parte exterior do homem.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termo corpo (do grego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σῶμ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α, lê-se sôma) normalmente identifica a parte exterior do ser humano (Mt 10.28; 1 Co 15.38). O termo carne (do grego,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σάρξ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lê-se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sarx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), quando se refere ao homem físico, inclui a sua dimensão exterior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Lc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24.39; At 2.31). 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062608" y="756426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A VISÃO BÍBLICA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Templo do Espírito Santo.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Escritura declara que “o corpo não é para a prostituição, senão para o Senhor” (1 Co 6.13b). Isso significa que o corpo pertence ao Criador e a Ele deve estar unido (1 Co 6.17). Nesse sentido, essa parte material do salvo deve ser santa e usada para glorificar 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50" dirty="0">
                <a:latin typeface="Panton Bold" panose="00000800000000000000" pitchFamily="2" charset="0"/>
              </a:rPr>
              <a:t>3. Glorificado na ressurreição.</a:t>
            </a:r>
            <a:r>
              <a:rPr lang="pt-BR" sz="1950" dirty="0">
                <a:latin typeface="Panton" panose="00000500000000000000" pitchFamily="2" charset="0"/>
              </a:rPr>
              <a:t> A ressurreição de Cristo aniquilou o império da morte (</a:t>
            </a:r>
            <a:r>
              <a:rPr lang="pt-BR" sz="1950" dirty="0" err="1">
                <a:latin typeface="Panton" panose="00000500000000000000" pitchFamily="2" charset="0"/>
              </a:rPr>
              <a:t>Hb</a:t>
            </a:r>
            <a:r>
              <a:rPr lang="pt-BR" sz="1950" dirty="0">
                <a:latin typeface="Panton" panose="00000500000000000000" pitchFamily="2" charset="0"/>
              </a:rPr>
              <a:t> 2.14,15) e garantiu a nossa ressurreição (1 Co 6.14; 2 Co 4.14). Entre a morte e a ressurreição há um estado intermediário, onde a parte imaterial do ser humano subsiste de modo consciente (</a:t>
            </a:r>
            <a:r>
              <a:rPr lang="pt-BR" sz="1950" dirty="0" err="1">
                <a:latin typeface="Panton" panose="00000500000000000000" pitchFamily="2" charset="0"/>
              </a:rPr>
              <a:t>Lc</a:t>
            </a:r>
            <a:r>
              <a:rPr lang="pt-BR" sz="1950" dirty="0">
                <a:latin typeface="Panton" panose="00000500000000000000" pitchFamily="2" charset="0"/>
              </a:rPr>
              <a:t> 9.28-31; 16.22-31). Contudo, o nosso corpo carnal não pode herdar o Reino de Deus (1 Co 15.50). Por isso, a última etapa de nossa salvação é a glorificação (</a:t>
            </a:r>
            <a:r>
              <a:rPr lang="pt-BR" sz="1950" dirty="0" err="1">
                <a:latin typeface="Panton" panose="00000500000000000000" pitchFamily="2" charset="0"/>
              </a:rPr>
              <a:t>Rm</a:t>
            </a:r>
            <a:r>
              <a:rPr lang="pt-BR" sz="1950" dirty="0">
                <a:latin typeface="Panton" panose="00000500000000000000" pitchFamily="2" charset="0"/>
              </a:rPr>
              <a:t> 8.30). Inclui a redenção e a transformação de nosso corpo mortal conforme o corpo glorioso de Cristo (</a:t>
            </a:r>
            <a:r>
              <a:rPr lang="pt-BR" sz="1950" dirty="0" err="1">
                <a:latin typeface="Panton" panose="00000500000000000000" pitchFamily="2" charset="0"/>
              </a:rPr>
              <a:t>Rm</a:t>
            </a:r>
            <a:r>
              <a:rPr lang="pt-BR" sz="1950" dirty="0">
                <a:latin typeface="Panton" panose="00000500000000000000" pitchFamily="2" charset="0"/>
              </a:rPr>
              <a:t> 8.23; </a:t>
            </a:r>
            <a:r>
              <a:rPr lang="pt-BR" sz="1950" dirty="0" err="1">
                <a:latin typeface="Panton" panose="00000500000000000000" pitchFamily="2" charset="0"/>
              </a:rPr>
              <a:t>Fp</a:t>
            </a:r>
            <a:r>
              <a:rPr lang="pt-BR" sz="1950" dirty="0">
                <a:latin typeface="Panton" panose="00000500000000000000" pitchFamily="2" charset="0"/>
              </a:rPr>
              <a:t> 3.21). </a:t>
            </a:r>
            <a:endParaRPr lang="pt-BR" sz="195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137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2AF3D7B6-454B-9DEC-A097-2262CDC8A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– A VISÃO SECULAR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414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Erotização e libertinagem. 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formar o ser humano, Deus também criou a sexualidade (</a:t>
            </a:r>
            <a:r>
              <a:rPr lang="pt-BR" sz="13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1.27,28). Portanto, não se trata de algo impuro. O pecado não está no sexo, mas na perversão de seu propósito. Nossa Declaração de Fé leciona que a relação sexual não é só para procriar, mas também para o prazer dentro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76672"/>
            <a:ext cx="1604313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b="1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Liberdade e autonomia.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 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atesta que o homem é dotado de livre-arbítrio (</a:t>
            </a:r>
            <a:r>
              <a:rPr lang="pt-BR" sz="1300" b="0" i="0" u="none" strike="noStrike" baseline="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2.16,17). Isso indica autonomia para tomar as próprias decisões e se autogovernar. Somos livres, porém, todos os nossos atos serão alvo do juízo divino (</a:t>
            </a:r>
            <a:r>
              <a:rPr lang="pt-BR" sz="1300" b="0" i="0" u="none" strike="noStrike" baseline="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Ec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12.14). Não obstante, no atual cenário, ideias secularistas promovem a banalização do corpo.</a:t>
            </a:r>
            <a:endParaRPr lang="pt-BR" sz="1300" dirty="0">
              <a:solidFill>
                <a:schemeClr val="bg1">
                  <a:lumMod val="65000"/>
                </a:schemeClr>
              </a:solidFill>
              <a:latin typeface="Panton" panose="00000500000000000000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50" dirty="0">
                <a:latin typeface="Panton Bold" panose="00000800000000000000" pitchFamily="2" charset="0"/>
              </a:rPr>
              <a:t>1. Hedonismo e narcisismo. </a:t>
            </a:r>
            <a:r>
              <a:rPr lang="pt-BR" sz="1750" dirty="0">
                <a:latin typeface="Panton" panose="00000500000000000000" pitchFamily="2" charset="0"/>
              </a:rPr>
              <a:t>Zelar e manter o corpo saudável é uma forma de glorificar a Deus (1 Co 6.20). Contudo, em tempos pós-modernos de busca da felicidade, o hedonismo e o narcisismo são incutidos na sociedade. Com hedonismo, nos referimos ao estilo de vida em que a obtenção do prazer e a fuga do sofrimento são prioridades. Nesse aspecto, tudo é permitido. Com narcisismo, aludimos ao amor excessivo que uma pessoa tem por si própria. De acordo com essa abordagem, refere-se ao indivíduo que, de modo insensato, persegue o corpo ideal por meio da boa estética a qualquer custo e se porta com ostentação em busca da autorrealização e de ser admirado. Em oposição a essa cultura, Paulo ensina: “todas as coisas me são lícitas, mas nem todas as coisas convêm” (1 Co 6.12a).</a:t>
            </a:r>
            <a:endParaRPr lang="pt-BR" sz="175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779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6EDEFC41-6BA8-3D88-0E3F-66CE57BB9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1. Hedonismo e narcisismo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Zelar e manter o corpo saudável é uma forma de glorificar a Deus (1 Co 6.20). Contudo, em tempos pós-modernos de busca da felicidade, o hedonismo e o narcisismo são incutidos na sociedade. Com hedonismo, nos referimos ao estilo de vida em que a obtenção do prazer e a fuga do sofrimento s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76264" y="740953"/>
            <a:ext cx="163828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4908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b="1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3. Liberdade e autonomia.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 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atesta que o homem é dotado de livre-arbítrio (</a:t>
            </a:r>
            <a:r>
              <a:rPr lang="pt-BR" sz="1300" b="0" i="0" u="none" strike="noStrike" baseline="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2.16,17). Isso indica autonomia para tomar as próprias decisões e se autogovernar. Somos livres, porém, todos os nossos atos serão alvo do juízo divino (</a:t>
            </a:r>
            <a:r>
              <a:rPr lang="pt-BR" sz="1300" b="0" i="0" u="none" strike="noStrike" baseline="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Ec</a:t>
            </a:r>
            <a:r>
              <a:rPr lang="pt-BR" sz="13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12.14). Não obstante, no atual cenário, ideias secularistas promovem a banalização do corpo.</a:t>
            </a:r>
            <a:endParaRPr lang="pt-BR" sz="1300" dirty="0">
              <a:solidFill>
                <a:schemeClr val="bg1">
                  <a:lumMod val="65000"/>
                </a:schemeClr>
              </a:solidFill>
              <a:latin typeface="Panton" panose="00000500000000000000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3699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Erotização e libertinagem. 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formar o ser humano, Deus também criou a sexualidade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1.27,28). Portanto, não se trata de algo impuro. O pecado não está no sexo, mas na perversão de seu propósito. Nossa Declaração de Fé leciona que a relação sexual não é só para procriar, mas também para o prazer dentro dos limites do matrimônio e do uso natural do corpo (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Rm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1.26,27; 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13.4). Todavia, em nossos dias, a erotização do corpo é explorada nas mídias, artes, músicas e literaturas.</a:t>
            </a:r>
            <a:endParaRPr lang="pt-BR" sz="2000" dirty="0">
              <a:effectLst/>
              <a:latin typeface="Panton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702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B643B4EB-20C6-BD1F-02BE-89531944E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284060" y="2459739"/>
            <a:ext cx="1633506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1. Hedonismo e narcisismo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. Zelar e manter o corpo saudável é uma forma de glorificar a Deus (1 Co 6.20). Contudo, em tempos pós-modernos de busca da felicidade, o hedonismo e o narcisismo são incutidos na sociedade. Com hedonismo, nos referimos ao estilo de vida em que a obtenção do prazer e a fuga do sofrimento são prioridades. N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062608" y="756426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A VISÃO SECULAR DO CORPO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Erotização e libertinagem. 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formar o ser humano, Deus também criou a sexualidade (</a:t>
            </a:r>
            <a:r>
              <a:rPr lang="pt-BR" sz="13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13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1.27,28). Portanto, não se trata de algo impuro. O pecado não está no sexo, mas na perversão de seu propósito. Nossa Declaração de Fé leciona que a relação sexual não é só para procriar, mas também para o prazer dentro dos limites do matrimônio e do uso natural do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i="0" u="none" strike="noStrike" baseline="0" dirty="0">
                <a:latin typeface="Panton Bold" panose="00000800000000000000" pitchFamily="2" charset="0"/>
              </a:rPr>
              <a:t>3. Liberdade e autonomia.</a:t>
            </a:r>
            <a:r>
              <a:rPr lang="pt-BR" sz="1900" b="0" i="0" u="none" strike="noStrike" baseline="0" dirty="0">
                <a:latin typeface="Panton Bold" panose="00000800000000000000" pitchFamily="2" charset="0"/>
              </a:rPr>
              <a:t> </a:t>
            </a:r>
            <a:r>
              <a:rPr lang="pt-BR" sz="1900" b="0" i="0" u="none" strike="noStrike" baseline="0" dirty="0">
                <a:latin typeface="Panton" panose="00000500000000000000" pitchFamily="2" charset="0"/>
              </a:rPr>
              <a:t>A Bíblia atesta que o homem é dotado de livre-arbítrio (</a:t>
            </a:r>
            <a:r>
              <a:rPr lang="pt-BR" sz="1900" b="0" i="0" u="none" strike="noStrike" baseline="0" dirty="0" err="1">
                <a:latin typeface="Panton" panose="00000500000000000000" pitchFamily="2" charset="0"/>
              </a:rPr>
              <a:t>Gn</a:t>
            </a:r>
            <a:r>
              <a:rPr lang="pt-BR" sz="1900" b="0" i="0" u="none" strike="noStrike" baseline="0" dirty="0">
                <a:latin typeface="Panton" panose="00000500000000000000" pitchFamily="2" charset="0"/>
              </a:rPr>
              <a:t> 2.16,17). Isso indica autonomia para tomar as próprias decisões e se autogovernar. Somos livres, porém, todos os nossos atos serão alvo do juízo divino (</a:t>
            </a:r>
            <a:r>
              <a:rPr lang="pt-BR" sz="1900" b="0" i="0" u="none" strike="noStrike" baseline="0" dirty="0" err="1">
                <a:latin typeface="Panton" panose="00000500000000000000" pitchFamily="2" charset="0"/>
              </a:rPr>
              <a:t>Ec</a:t>
            </a:r>
            <a:r>
              <a:rPr lang="pt-BR" sz="1900" b="0" i="0" u="none" strike="noStrike" baseline="0" dirty="0">
                <a:latin typeface="Panton" panose="00000500000000000000" pitchFamily="2" charset="0"/>
              </a:rPr>
              <a:t> 12.14). Não obstante, no atual cenário, ideias secularistas promovem a banalização do corpo. O existencialismo ateu, por exemplo, afirma que para descobrir o sentido da vida, o homem deve usufruir de liberdade incondicional. Nesse aspecto, livre de qualquer moral divina, o indivíduo passa a exercer total controle sobre o corpo. </a:t>
            </a:r>
            <a:endParaRPr lang="pt-BR" sz="1900" dirty="0"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27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50EF01E4-2515-3D41-035F-7910A26A9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CONCLUSÃO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16AFCDD-05D7-887C-427F-3CD4823153EC}"/>
              </a:ext>
            </a:extLst>
          </p:cNvPr>
          <p:cNvSpPr txBox="1"/>
          <p:nvPr/>
        </p:nvSpPr>
        <p:spPr>
          <a:xfrm>
            <a:off x="1402689" y="2068957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Criado da terra, à imagem e semelhança divinas, o homem é constituído de três substâncias: espírito, alma e corpo (1 </a:t>
            </a:r>
            <a:r>
              <a:rPr lang="pt-BR" sz="2000" dirty="0" err="1">
                <a:latin typeface="Panton" panose="00000500000000000000" pitchFamily="2" charset="0"/>
              </a:rPr>
              <a:t>Ts</a:t>
            </a:r>
            <a:r>
              <a:rPr lang="pt-BR" sz="2000" dirty="0">
                <a:latin typeface="Panton" panose="00000500000000000000" pitchFamily="2" charset="0"/>
              </a:rPr>
              <a:t> 5.23). 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8F2990B-53CB-9AD2-9316-58662AFC4256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E094C2-49F4-6A99-13AF-ADB569500D8B}"/>
              </a:ext>
            </a:extLst>
          </p:cNvPr>
          <p:cNvSpPr txBox="1"/>
          <p:nvPr/>
        </p:nvSpPr>
        <p:spPr>
          <a:xfrm>
            <a:off x="1402689" y="2824239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Nessa concepção, não podemos pecar com o corpo sem afetar o espírito e a alma (1 Co 6.15-17).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E91F488-25F8-F753-1579-9B4F82B4FDF1}"/>
              </a:ext>
            </a:extLst>
          </p:cNvPr>
          <p:cNvSpPr/>
          <p:nvPr/>
        </p:nvSpPr>
        <p:spPr>
          <a:xfrm>
            <a:off x="89850" y="282423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D60B6C-4B6D-5CEC-C0A6-6250290C2191}"/>
              </a:ext>
            </a:extLst>
          </p:cNvPr>
          <p:cNvSpPr txBox="1"/>
          <p:nvPr/>
        </p:nvSpPr>
        <p:spPr>
          <a:xfrm>
            <a:off x="1402689" y="3593376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O corpo é morada do Espírito, que não habita em santuário impuro (1 Co 6.18,19).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5003EFA-B31A-DCF1-577F-060C7AEB8E52}"/>
              </a:ext>
            </a:extLst>
          </p:cNvPr>
          <p:cNvSpPr/>
          <p:nvPr/>
        </p:nvSpPr>
        <p:spPr>
          <a:xfrm>
            <a:off x="89850" y="3593376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8B54709-92BA-75AC-71E1-97442388E5B3}"/>
              </a:ext>
            </a:extLst>
          </p:cNvPr>
          <p:cNvSpPr txBox="1"/>
          <p:nvPr/>
        </p:nvSpPr>
        <p:spPr>
          <a:xfrm>
            <a:off x="1427759" y="4361451"/>
            <a:ext cx="8544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Na vinda de Cristo, o corpo dos santos será glorificado (1 Co 15.52).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B0FA0B5-7AB4-A4A9-7976-E843075E41DA}"/>
              </a:ext>
            </a:extLst>
          </p:cNvPr>
          <p:cNvSpPr/>
          <p:nvPr/>
        </p:nvSpPr>
        <p:spPr>
          <a:xfrm>
            <a:off x="114920" y="4361451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C137C2F-9EC9-3042-A413-44057213E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E503C74-80C2-70FE-57B7-94F74241C2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C8D5243-632D-FD8A-C0D8-881A1C277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7D2512-F365-E8CC-CAA1-9D06479E3AFF}"/>
              </a:ext>
            </a:extLst>
          </p:cNvPr>
          <p:cNvSpPr txBox="1"/>
          <p:nvPr/>
        </p:nvSpPr>
        <p:spPr>
          <a:xfrm>
            <a:off x="9085171" y="6447102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SEARA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4EA88F-045A-BFA5-7327-F7FF20536749}"/>
              </a:ext>
            </a:extLst>
          </p:cNvPr>
          <p:cNvSpPr txBox="1"/>
          <p:nvPr/>
        </p:nvSpPr>
        <p:spPr>
          <a:xfrm>
            <a:off x="1430398" y="5166903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O princípio de cuidado e santidade do corpo deve ser observado pelos que pertencem a Deus (1 Co 6.20).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009BB84-F0B1-7D49-A0E5-06407782A84C}"/>
              </a:ext>
            </a:extLst>
          </p:cNvPr>
          <p:cNvSpPr/>
          <p:nvPr/>
        </p:nvSpPr>
        <p:spPr>
          <a:xfrm>
            <a:off x="117559" y="5166903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59887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 animBg="1"/>
      <p:bldP spid="5" grpId="0"/>
      <p:bldP spid="6" grpId="0" animBg="1"/>
      <p:bldP spid="11" grpId="0"/>
      <p:bldP spid="12" grpId="0" animBg="1"/>
      <p:bldP spid="15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EAF7AEB6-0459-7D3B-AB7C-2BFB03AD4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2055102"/>
            <a:ext cx="85448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Como a nossa Declaração de Fé expressa nossa constituição humana?</a:t>
            </a:r>
          </a:p>
          <a:p>
            <a:r>
              <a:rPr lang="pt-BR" sz="2000" dirty="0">
                <a:latin typeface="Panton" panose="00000500000000000000" pitchFamily="2" charset="0"/>
              </a:rPr>
              <a:t>Nossa Declaração de Fé professa que a natureza humana consiste numa parte externa, o corpo ou a carne (</a:t>
            </a:r>
            <a:r>
              <a:rPr lang="pt-BR" sz="2000" dirty="0" err="1">
                <a:latin typeface="Panton" panose="00000500000000000000" pitchFamily="2" charset="0"/>
              </a:rPr>
              <a:t>Gn</a:t>
            </a:r>
            <a:r>
              <a:rPr lang="pt-BR" sz="2000" dirty="0">
                <a:latin typeface="Panton" panose="00000500000000000000" pitchFamily="2" charset="0"/>
              </a:rPr>
              <a:t> 6.3; </a:t>
            </a:r>
            <a:r>
              <a:rPr lang="pt-BR" sz="2000" dirty="0" err="1">
                <a:latin typeface="Panton" panose="00000500000000000000" pitchFamily="2" charset="0"/>
              </a:rPr>
              <a:t>Sl</a:t>
            </a:r>
            <a:r>
              <a:rPr lang="pt-BR" sz="2000" dirty="0">
                <a:latin typeface="Panton" panose="00000500000000000000" pitchFamily="2" charset="0"/>
              </a:rPr>
              <a:t> 78.39), chamada de “homem exterior”; e uma parte interna, denominada de “homem interior”, composta de espírito e alma (2 Co 4.16; 1 </a:t>
            </a:r>
            <a:r>
              <a:rPr lang="pt-BR" sz="2000" dirty="0" err="1">
                <a:latin typeface="Panton" panose="00000500000000000000" pitchFamily="2" charset="0"/>
              </a:rPr>
              <a:t>Ts</a:t>
            </a:r>
            <a:r>
              <a:rPr lang="pt-BR" sz="2000" dirty="0">
                <a:latin typeface="Panton" panose="00000500000000000000" pitchFamily="2" charset="0"/>
              </a:rPr>
              <a:t> 5.23). Essa constituição humana é denominada de tricotomia, isto é, três substâncias: espírito, alma e corpo (</a:t>
            </a:r>
            <a:r>
              <a:rPr lang="pt-BR" sz="2000" dirty="0" err="1">
                <a:latin typeface="Panton" panose="00000500000000000000" pitchFamily="2" charset="0"/>
              </a:rPr>
              <a:t>Hb</a:t>
            </a:r>
            <a:r>
              <a:rPr lang="pt-BR" sz="2000" dirty="0">
                <a:latin typeface="Panton" panose="00000500000000000000" pitchFamily="2" charset="0"/>
              </a:rPr>
              <a:t> 4.12).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34E7AB-7E62-F619-C676-BA72C13B20CE}"/>
              </a:ext>
            </a:extLst>
          </p:cNvPr>
          <p:cNvSpPr txBox="1"/>
          <p:nvPr/>
        </p:nvSpPr>
        <p:spPr>
          <a:xfrm>
            <a:off x="1436351" y="43497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Como é requerida a irrepreensível conduta do cristão?</a:t>
            </a:r>
          </a:p>
          <a:p>
            <a:r>
              <a:rPr lang="pt-BR" sz="2000" dirty="0">
                <a:latin typeface="Panton" panose="00000500000000000000" pitchFamily="2" charset="0"/>
              </a:rPr>
              <a:t>Conduta irrepreensível do cristão é requerida no espírito, na alma e no corpo (1 </a:t>
            </a:r>
            <a:r>
              <a:rPr lang="pt-BR" sz="2000" dirty="0" err="1">
                <a:latin typeface="Panton" panose="00000500000000000000" pitchFamily="2" charset="0"/>
              </a:rPr>
              <a:t>Ts</a:t>
            </a:r>
            <a:r>
              <a:rPr lang="pt-BR" sz="2000" dirty="0">
                <a:latin typeface="Panton" panose="00000500000000000000" pitchFamily="2" charset="0"/>
              </a:rPr>
              <a:t> 5.23).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A865A9C-A8A1-A3A2-BD8D-1273202AF11E}"/>
              </a:ext>
            </a:extLst>
          </p:cNvPr>
          <p:cNvSpPr/>
          <p:nvPr/>
        </p:nvSpPr>
        <p:spPr>
          <a:xfrm>
            <a:off x="95802" y="43497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9085171" y="6447102"/>
              <a:ext cx="3065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SEARA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738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4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rpo humano: anatomia, órgãos e sistemas - Mundo Educação">
            <a:extLst>
              <a:ext uri="{FF2B5EF4-FFF2-40B4-BE49-F238E27FC236}">
                <a16:creationId xmlns:a16="http://schemas.microsoft.com/office/drawing/2014/main" id="{AD23D6C4-A2D1-0440-D8AC-3147B901A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2055102"/>
            <a:ext cx="8544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Como o corpo é identificado na Bíblia?</a:t>
            </a:r>
          </a:p>
          <a:p>
            <a:r>
              <a:rPr lang="pt-BR" sz="2000" dirty="0">
                <a:latin typeface="Panton" panose="00000500000000000000" pitchFamily="2" charset="0"/>
              </a:rPr>
              <a:t>O termo corpo (do grego </a:t>
            </a:r>
            <a:r>
              <a:rPr lang="pt-BR" sz="2000" dirty="0" err="1">
                <a:latin typeface="Panton" panose="00000500000000000000" pitchFamily="2" charset="0"/>
              </a:rPr>
              <a:t>σῶμ</a:t>
            </a:r>
            <a:r>
              <a:rPr lang="pt-BR" sz="2000" dirty="0">
                <a:latin typeface="Panton" panose="00000500000000000000" pitchFamily="2" charset="0"/>
              </a:rPr>
              <a:t>α, lê-se sôma) normalmente identifica a parte exterior do ser humano (Mt 10.28; 1 Co 15.38). O termo carne (</a:t>
            </a:r>
            <a:r>
              <a:rPr lang="pt-BR" sz="2000" dirty="0" err="1">
                <a:latin typeface="Panton" panose="00000500000000000000" pitchFamily="2" charset="0"/>
              </a:rPr>
              <a:t>σάρξ</a:t>
            </a:r>
            <a:r>
              <a:rPr lang="pt-BR" sz="2000" dirty="0">
                <a:latin typeface="Panton" panose="00000500000000000000" pitchFamily="2" charset="0"/>
              </a:rPr>
              <a:t> lê-se </a:t>
            </a:r>
            <a:r>
              <a:rPr lang="pt-BR" sz="2000" dirty="0" err="1">
                <a:latin typeface="Panton" panose="00000500000000000000" pitchFamily="2" charset="0"/>
              </a:rPr>
              <a:t>sarx</a:t>
            </a:r>
            <a:r>
              <a:rPr lang="pt-BR" sz="2000" dirty="0">
                <a:latin typeface="Panton" panose="00000500000000000000" pitchFamily="2" charset="0"/>
              </a:rPr>
              <a:t>), quando se refere ao homem físico, inclui a sua dimensão exterior (</a:t>
            </a:r>
            <a:r>
              <a:rPr lang="pt-BR" sz="2000" dirty="0" err="1">
                <a:latin typeface="Panton" panose="00000500000000000000" pitchFamily="2" charset="0"/>
              </a:rPr>
              <a:t>Lc</a:t>
            </a:r>
            <a:r>
              <a:rPr lang="pt-BR" sz="2000" dirty="0">
                <a:latin typeface="Panton" panose="00000500000000000000" pitchFamily="2" charset="0"/>
              </a:rPr>
              <a:t> 24.39; At 2.31). Ambos os termos indicam a parte visível e material da natureza humana.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E27511-1AD0-408C-CC9C-7F5FBC98435A}"/>
              </a:ext>
            </a:extLst>
          </p:cNvPr>
          <p:cNvSpPr txBox="1"/>
          <p:nvPr/>
        </p:nvSpPr>
        <p:spPr>
          <a:xfrm>
            <a:off x="1402689" y="4064949"/>
            <a:ext cx="8544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Por que os corpos dos salvos não devem praticar atos imorais?</a:t>
            </a:r>
          </a:p>
          <a:p>
            <a:r>
              <a:rPr lang="pt-BR" sz="2000" dirty="0">
                <a:latin typeface="Panton" panose="00000500000000000000" pitchFamily="2" charset="0"/>
              </a:rPr>
              <a:t>Porque a parte material do salvo deve ser santa e usada para glorificar a Deus (1 Co 6.20b). Em 1 Coríntios 6, lemos que os corpos dos salvos são metaforicamente membros do Corpo de Cristo (1 Co 6.15; cf. </a:t>
            </a:r>
            <a:r>
              <a:rPr lang="pt-BR" sz="2000" dirty="0" err="1">
                <a:latin typeface="Panton" panose="00000500000000000000" pitchFamily="2" charset="0"/>
              </a:rPr>
              <a:t>Rm</a:t>
            </a:r>
            <a:r>
              <a:rPr lang="pt-BR" sz="2000" dirty="0">
                <a:latin typeface="Panton" panose="00000500000000000000" pitchFamily="2" charset="0"/>
              </a:rPr>
              <a:t> 12.4,5).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79B50B5-31F3-AC97-8591-F790F797FB41}"/>
              </a:ext>
            </a:extLst>
          </p:cNvPr>
          <p:cNvSpPr/>
          <p:nvPr/>
        </p:nvSpPr>
        <p:spPr>
          <a:xfrm>
            <a:off x="89850" y="406494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C829554-572F-20CA-7F99-3BBCF896B14C}"/>
              </a:ext>
            </a:extLst>
          </p:cNvPr>
          <p:cNvSpPr txBox="1"/>
          <p:nvPr/>
        </p:nvSpPr>
        <p:spPr>
          <a:xfrm>
            <a:off x="1416542" y="5436549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No atual cenário, o que as ideias secularistas promovem?</a:t>
            </a:r>
          </a:p>
          <a:p>
            <a:r>
              <a:rPr lang="pt-BR" sz="2000" dirty="0">
                <a:latin typeface="Panton" panose="00000500000000000000" pitchFamily="2" charset="0"/>
              </a:rPr>
              <a:t>Hedonismo, narcisismo, erotização, libertinagem etc.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29CCC9A-C3F5-4DCD-2C69-CFA1FB44235E}"/>
              </a:ext>
            </a:extLst>
          </p:cNvPr>
          <p:cNvSpPr/>
          <p:nvPr/>
        </p:nvSpPr>
        <p:spPr>
          <a:xfrm>
            <a:off x="103703" y="543654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05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C4C5E8A-558B-4188-6DE8-2652351D54BD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F4219F7-6866-45B6-6FE2-4D668BE54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2FF477CD-A8EE-A02F-A1D0-99701EB1E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AC6C633B-A327-8806-31F8-BD23CC67475F}"/>
                </a:ext>
              </a:extLst>
            </p:cNvPr>
            <p:cNvSpPr txBox="1"/>
            <p:nvPr/>
          </p:nvSpPr>
          <p:spPr>
            <a:xfrm>
              <a:off x="9085171" y="6447102"/>
              <a:ext cx="3065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SEARA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910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3" grpId="0" animBg="1"/>
      <p:bldP spid="17" grpId="0"/>
      <p:bldP spid="18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10045</TotalTime>
  <Words>3127</Words>
  <Application>Microsoft Office PowerPoint</Application>
  <PresentationFormat>Widescreen</PresentationFormat>
  <Paragraphs>136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8" baseType="lpstr">
      <vt:lpstr>Panton Bold</vt:lpstr>
      <vt:lpstr>Calibri Light</vt:lpstr>
      <vt:lpstr>Panton Black</vt:lpstr>
      <vt:lpstr>Abadi</vt:lpstr>
      <vt:lpstr>Perpetua Titling MT</vt:lpstr>
      <vt:lpstr>Panton</vt:lpstr>
      <vt:lpstr>Panton ExtraBold</vt:lpstr>
      <vt:lpstr>Arial</vt:lpstr>
      <vt:lpstr>Calibri</vt:lpstr>
      <vt:lpstr>Tema do Office</vt:lpstr>
      <vt:lpstr>UMA VISÃO BÍBLICA DO CORPO</vt:lpstr>
      <vt:lpstr>TEXTO ÁUREO</vt:lpstr>
      <vt:lpstr>TEXTO ÁUREO</vt:lpstr>
      <vt:lpstr>Apresentação do PowerPoint</vt:lpstr>
      <vt:lpstr>OBJETIVOS</vt:lpstr>
      <vt:lpstr>INTRODUÇÃO</vt:lpstr>
      <vt:lpstr>I – A CRIAÇÃO DO SER HUMANO</vt:lpstr>
      <vt:lpstr>I – A CRIAÇÃO DO SER HUMANO</vt:lpstr>
      <vt:lpstr>I – A CRIAÇÃO DO SER HUMANO</vt:lpstr>
      <vt:lpstr>II – A VISÃO BÍBLICA DO CORPO</vt:lpstr>
      <vt:lpstr>II – A VISÃO BÍBLICA DO CORPO</vt:lpstr>
      <vt:lpstr>II – A VISÃO BÍBLICA DO CORPO</vt:lpstr>
      <vt:lpstr>III – A VISÃO SECULAR DO CORPO</vt:lpstr>
      <vt:lpstr>III - A VISÃO SECULAR DO CORPO</vt:lpstr>
      <vt:lpstr>III - A VISÃO SECULAR DO CORPO</vt:lpstr>
      <vt:lpstr>CONCLUSÃO</vt:lpstr>
      <vt:lpstr>QUESTIONÁRIO</vt:lpstr>
      <vt:lpstr>QUESTIONÁRIO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ILUMINAÇÃO ESPIRITUAL DO CRENTE</dc:title>
  <dc:creator>Daladier Lima Santos</dc:creator>
  <cp:lastModifiedBy>Daladier Lima Santos</cp:lastModifiedBy>
  <cp:revision>28</cp:revision>
  <dcterms:created xsi:type="dcterms:W3CDTF">2020-04-19T11:00:48Z</dcterms:created>
  <dcterms:modified xsi:type="dcterms:W3CDTF">2023-08-24T12:04:51Z</dcterms:modified>
</cp:coreProperties>
</file>